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360" r:id="rId5"/>
    <p:sldId id="363" r:id="rId6"/>
    <p:sldId id="361" r:id="rId7"/>
    <p:sldId id="364" r:id="rId8"/>
    <p:sldId id="354" r:id="rId9"/>
    <p:sldId id="356" r:id="rId10"/>
    <p:sldId id="357" r:id="rId11"/>
    <p:sldId id="337" r:id="rId12"/>
    <p:sldId id="348" r:id="rId13"/>
    <p:sldId id="339" r:id="rId14"/>
    <p:sldId id="347" r:id="rId15"/>
    <p:sldId id="350" r:id="rId16"/>
    <p:sldId id="353" r:id="rId17"/>
    <p:sldId id="362" r:id="rId18"/>
    <p:sldId id="349" r:id="rId19"/>
    <p:sldId id="34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73" autoAdjust="0"/>
  </p:normalViewPr>
  <p:slideViewPr>
    <p:cSldViewPr>
      <p:cViewPr varScale="1">
        <p:scale>
          <a:sx n="67" d="100"/>
          <a:sy n="67" d="100"/>
        </p:scale>
        <p:origin x="148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A1523-5860-4DBF-85E1-98E13835CB33}" type="datetimeFigureOut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FC74-3F0A-419B-B1D8-CF3AA79506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89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A37D-B028-4C2C-8813-42DC879FF1FE}" type="datetimeFigureOut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E472-53AD-47B3-95F3-405C210102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8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54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99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剩下的資料當中取樣出連續的</a:t>
            </a:r>
            <a:r>
              <a:rPr lang="en-US" altLang="zh-TW" dirty="0"/>
              <a:t>10</a:t>
            </a:r>
            <a:r>
              <a:rPr lang="zh-TW" altLang="en-US" dirty="0"/>
              <a:t>小時為一筆，前九小時的所有觀測數據當作</a:t>
            </a:r>
            <a:r>
              <a:rPr lang="en-US" altLang="zh-TW" dirty="0"/>
              <a:t>feature</a:t>
            </a:r>
            <a:r>
              <a:rPr lang="zh-TW" altLang="en-US" dirty="0"/>
              <a:t>，第十小時的</a:t>
            </a:r>
            <a:r>
              <a:rPr lang="en-US" altLang="zh-TW" dirty="0"/>
              <a:t>PM2.5</a:t>
            </a:r>
            <a:r>
              <a:rPr lang="zh-TW" altLang="en-US" dirty="0"/>
              <a:t>當作</a:t>
            </a:r>
            <a:r>
              <a:rPr lang="en-US" altLang="zh-TW" dirty="0"/>
              <a:t>answer</a:t>
            </a:r>
            <a:r>
              <a:rPr lang="zh-TW" altLang="en-US" dirty="0"/>
              <a:t>。一共取出</a:t>
            </a:r>
            <a:r>
              <a:rPr lang="en-US" altLang="zh-TW" dirty="0"/>
              <a:t>240</a:t>
            </a:r>
            <a:r>
              <a:rPr lang="zh-TW" altLang="en-US" dirty="0"/>
              <a:t>筆不重複的</a:t>
            </a:r>
            <a:r>
              <a:rPr lang="en-US" altLang="zh-TW" dirty="0"/>
              <a:t>test data</a:t>
            </a:r>
            <a:r>
              <a:rPr lang="zh-TW" altLang="en-US" dirty="0"/>
              <a:t>，請根據</a:t>
            </a:r>
            <a:r>
              <a:rPr lang="en-US" altLang="zh-TW" dirty="0" err="1"/>
              <a:t>feauure</a:t>
            </a:r>
            <a:r>
              <a:rPr lang="zh-TW" altLang="en-US" dirty="0"/>
              <a:t>預測這</a:t>
            </a:r>
            <a:r>
              <a:rPr lang="en-US" altLang="zh-TW" dirty="0"/>
              <a:t>240</a:t>
            </a:r>
            <a:r>
              <a:rPr lang="zh-TW" altLang="en-US" dirty="0"/>
              <a:t>筆的</a:t>
            </a:r>
            <a:r>
              <a:rPr lang="en-US" altLang="zh-TW" dirty="0"/>
              <a:t>PM2.5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46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99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48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每十個小時當作一組資料</a:t>
            </a:r>
            <a:endParaRPr lang="en-US" altLang="zh-TW" dirty="0"/>
          </a:p>
          <a:p>
            <a:r>
              <a:rPr lang="zh-TW" altLang="en-US" dirty="0"/>
              <a:t>一天</a:t>
            </a:r>
            <a:r>
              <a:rPr lang="en-US" altLang="zh-TW" dirty="0"/>
              <a:t>24</a:t>
            </a:r>
            <a:r>
              <a:rPr lang="zh-TW" altLang="en-US" dirty="0"/>
              <a:t>小時 一組</a:t>
            </a:r>
            <a:r>
              <a:rPr lang="en-US" altLang="zh-TW" dirty="0"/>
              <a:t>10</a:t>
            </a:r>
            <a:r>
              <a:rPr lang="zh-TW" altLang="en-US" dirty="0"/>
              <a:t>個的話 那一天就有</a:t>
            </a:r>
            <a:r>
              <a:rPr lang="en-US" altLang="zh-TW" dirty="0"/>
              <a:t>15</a:t>
            </a:r>
            <a:r>
              <a:rPr lang="zh-TW" altLang="en-US" dirty="0"/>
              <a:t>組</a:t>
            </a:r>
            <a:r>
              <a:rPr lang="en-US" altLang="zh-TW" dirty="0"/>
              <a:t>data</a:t>
            </a:r>
            <a:r>
              <a:rPr lang="zh-TW" altLang="en-US" dirty="0"/>
              <a:t>，有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9=162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，輸入來預測第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個小時的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P,2.5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 前九小時是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第十小時是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480=24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每一組訓練數據 會包含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小時的參數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訓練集中每個月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天，每天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個小時。根據前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個小時觀測的所有數據（共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中污染物）， 也就是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9=162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輸入來預測第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個小時的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P,2.5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值。所以實際上每個月有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24-9=471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筆連續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小時，也就是每個月有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筆訓練數據， 一年就有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471=5652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筆訓練數據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每筆訓練數據包含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個小時的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種污染物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9=162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 也就是每筆數據有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個參數外加一個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各參數。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925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vector -= learning rate * gradient</a:t>
            </a:r>
            <a:b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40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會用到上一個</a:t>
            </a:r>
            <a:r>
              <a:rPr lang="en-US" altLang="zh-TW" dirty="0"/>
              <a:t>gradient </a:t>
            </a:r>
            <a:r>
              <a:rPr lang="zh-TW" altLang="en-US" dirty="0"/>
              <a:t>所以要先存起來，並計算</a:t>
            </a:r>
            <a:r>
              <a:rPr lang="en-US" altLang="zh-TW" dirty="0"/>
              <a:t>root mean </a:t>
            </a:r>
            <a:r>
              <a:rPr lang="en-US" altLang="zh-TW" dirty="0" err="1"/>
              <a:t>sqare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3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Adagrad</a:t>
            </a:r>
            <a:r>
              <a:rPr lang="en-US" altLang="zh-TW" dirty="0"/>
              <a:t> </a:t>
            </a:r>
            <a:r>
              <a:rPr lang="zh-TW" altLang="en-US" dirty="0"/>
              <a:t>差不多</a:t>
            </a:r>
            <a:r>
              <a:rPr lang="en-US" altLang="zh-TW" dirty="0"/>
              <a:t>4000 </a:t>
            </a:r>
            <a:r>
              <a:rPr lang="zh-TW" altLang="en-US" dirty="0"/>
              <a:t>左右就收斂了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91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最後我們將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Adagrad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跟公式解做預測的比較，可以發現整體的趨勢大致符合，這也說明了我們的執行的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Adagrad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是沒有問題的。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0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使用實例的決策管理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50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r>
              <a:rPr lang="zh-TW" altLang="en-US" dirty="0"/>
              <a:t>其實就是預測，關鍵是如何描述輸入與輸出的關係</a:t>
            </a:r>
            <a:endParaRPr lang="en-US" altLang="zh-TW" dirty="0"/>
          </a:p>
          <a:p>
            <a:r>
              <a:rPr lang="zh-TW" altLang="en-US" dirty="0"/>
              <a:t>那要如何找到這個方程式呢 ，目標就是要找出</a:t>
            </a:r>
            <a:r>
              <a:rPr lang="en-US" altLang="zh-TW" dirty="0"/>
              <a:t>beta0 bata1</a:t>
            </a:r>
            <a:r>
              <a:rPr lang="zh-TW" altLang="en-US" dirty="0"/>
              <a:t>，可以找出</a:t>
            </a:r>
            <a:r>
              <a:rPr lang="en-US" altLang="zh-TW" dirty="0"/>
              <a:t>loss function</a:t>
            </a:r>
            <a:r>
              <a:rPr lang="zh-TW" altLang="en-US" dirty="0"/>
              <a:t>最少的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回歸分析就是希望她的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funciton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能夠越小越好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06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假設</a:t>
            </a:r>
            <a:r>
              <a:rPr lang="en-US" altLang="zh-TW" dirty="0"/>
              <a:t>loss function</a:t>
            </a:r>
            <a:r>
              <a:rPr lang="zh-TW" altLang="en-US" dirty="0"/>
              <a:t>是長這樣，那我們隨機選一個</a:t>
            </a:r>
            <a:endParaRPr lang="en-US" altLang="zh-TW" dirty="0"/>
          </a:p>
          <a:p>
            <a:r>
              <a:rPr lang="zh-TW" altLang="en-US" dirty="0"/>
              <a:t>切線斜率是負的話 左邊</a:t>
            </a:r>
            <a:r>
              <a:rPr lang="en-US" altLang="zh-TW" dirty="0"/>
              <a:t>loss</a:t>
            </a:r>
            <a:r>
              <a:rPr lang="zh-TW" altLang="en-US" dirty="0"/>
              <a:t>比較高 右邊</a:t>
            </a:r>
            <a:r>
              <a:rPr lang="en-US" altLang="zh-TW" dirty="0"/>
              <a:t>loss</a:t>
            </a:r>
            <a:r>
              <a:rPr lang="zh-TW" altLang="en-US" dirty="0"/>
              <a:t>比較小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75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現在要找一組參數，要讓</a:t>
            </a:r>
            <a:r>
              <a:rPr lang="en-US" altLang="zh-TW" dirty="0"/>
              <a:t>loss</a:t>
            </a:r>
            <a:r>
              <a:rPr lang="zh-TW" altLang="en-US" dirty="0"/>
              <a:t> </a:t>
            </a:r>
            <a:r>
              <a:rPr lang="en-US" altLang="zh-TW" dirty="0"/>
              <a:t>function </a:t>
            </a:r>
            <a:r>
              <a:rPr lang="zh-TW" altLang="en-US" dirty="0"/>
              <a:t>最小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先隨機找到一個點</a:t>
            </a:r>
            <a:r>
              <a:rPr lang="en-US" altLang="zh-TW" dirty="0"/>
              <a:t>thita01 </a:t>
            </a:r>
            <a:r>
              <a:rPr lang="zh-TW" altLang="en-US" dirty="0"/>
              <a:t>再對</a:t>
            </a:r>
            <a:r>
              <a:rPr lang="en-US" altLang="zh-TW" dirty="0" err="1"/>
              <a:t>Thita</a:t>
            </a:r>
            <a:r>
              <a:rPr lang="zh-TW" altLang="en-US" dirty="0"/>
              <a:t>上標</a:t>
            </a:r>
            <a:r>
              <a:rPr lang="en-US" altLang="zh-TW" dirty="0"/>
              <a:t>0</a:t>
            </a:r>
            <a:r>
              <a:rPr lang="zh-TW" altLang="en-US" dirty="0"/>
              <a:t>下標</a:t>
            </a:r>
            <a:r>
              <a:rPr lang="en-US" altLang="zh-TW" dirty="0"/>
              <a:t>1 </a:t>
            </a:r>
            <a:r>
              <a:rPr lang="zh-TW" altLang="en-US" dirty="0"/>
              <a:t>對</a:t>
            </a:r>
            <a:r>
              <a:rPr lang="en-US" altLang="zh-TW" dirty="0"/>
              <a:t>loss function</a:t>
            </a:r>
            <a:r>
              <a:rPr lang="zh-TW" altLang="en-US" dirty="0"/>
              <a:t>的偏微分 乘上</a:t>
            </a:r>
            <a:r>
              <a:rPr lang="en-US" altLang="zh-TW" dirty="0"/>
              <a:t>learning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Thita</a:t>
            </a:r>
            <a:r>
              <a:rPr lang="en-US" altLang="zh-TW" dirty="0"/>
              <a:t> 1 1 </a:t>
            </a:r>
            <a:r>
              <a:rPr lang="zh-TW" altLang="en-US" dirty="0"/>
              <a:t>就是由</a:t>
            </a:r>
            <a:r>
              <a:rPr lang="en-US" altLang="zh-TW" dirty="0"/>
              <a:t>thita01upate</a:t>
            </a:r>
            <a:r>
              <a:rPr lang="zh-TW" altLang="en-US" dirty="0"/>
              <a:t>之後的參數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就可以做</a:t>
            </a:r>
            <a:r>
              <a:rPr lang="en-US" altLang="zh-TW" dirty="0"/>
              <a:t>gradient </a:t>
            </a:r>
            <a:r>
              <a:rPr lang="zh-TW" altLang="en-US" dirty="0"/>
              <a:t>再來做</a:t>
            </a:r>
            <a:r>
              <a:rPr lang="en-US" altLang="zh-TW" dirty="0"/>
              <a:t>gradient decent</a:t>
            </a:r>
          </a:p>
          <a:p>
            <a:r>
              <a:rPr lang="en-US" altLang="zh-TW" dirty="0" err="1"/>
              <a:t>Thita</a:t>
            </a:r>
            <a:r>
              <a:rPr lang="zh-TW" altLang="en-US" dirty="0"/>
              <a:t>上標</a:t>
            </a:r>
            <a:r>
              <a:rPr lang="en-US" altLang="zh-TW" dirty="0"/>
              <a:t>0</a:t>
            </a:r>
            <a:r>
              <a:rPr lang="zh-TW" altLang="en-US" dirty="0"/>
              <a:t>下標</a:t>
            </a:r>
            <a:r>
              <a:rPr lang="en-US" altLang="zh-TW" dirty="0"/>
              <a:t>1 </a:t>
            </a:r>
            <a:r>
              <a:rPr lang="zh-TW" altLang="en-US" dirty="0"/>
              <a:t>對</a:t>
            </a:r>
            <a:r>
              <a:rPr lang="en-US" altLang="zh-TW" dirty="0"/>
              <a:t>loss function</a:t>
            </a:r>
            <a:r>
              <a:rPr lang="zh-TW" altLang="en-US" dirty="0"/>
              <a:t>的偏微分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50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要怎麼</a:t>
            </a:r>
            <a:r>
              <a:rPr lang="en-US" altLang="zh-TW" dirty="0"/>
              <a:t>update</a:t>
            </a:r>
            <a:r>
              <a:rPr lang="zh-TW" altLang="en-US" dirty="0"/>
              <a:t>參數呢 ，就把</a:t>
            </a:r>
            <a:r>
              <a:rPr lang="en-US" altLang="zh-TW" dirty="0"/>
              <a:t>gradient</a:t>
            </a:r>
            <a:r>
              <a:rPr lang="zh-TW" altLang="en-US" dirty="0"/>
              <a:t>乘上</a:t>
            </a:r>
            <a:r>
              <a:rPr lang="en-US" altLang="zh-TW" dirty="0"/>
              <a:t>learning rate </a:t>
            </a:r>
            <a:r>
              <a:rPr lang="zh-TW" altLang="en-US" dirty="0"/>
              <a:t>再取一個負號，再把他家個</a:t>
            </a:r>
            <a:r>
              <a:rPr lang="en-US" altLang="zh-TW" dirty="0" err="1"/>
              <a:t>thita</a:t>
            </a:r>
            <a:r>
              <a:rPr lang="en-US" altLang="zh-TW" dirty="0"/>
              <a:t> 0 </a:t>
            </a:r>
            <a:r>
              <a:rPr lang="zh-TW" altLang="en-US" dirty="0"/>
              <a:t>就到</a:t>
            </a:r>
            <a:r>
              <a:rPr lang="en-US" altLang="zh-TW" dirty="0"/>
              <a:t>thita1</a:t>
            </a:r>
          </a:p>
          <a:p>
            <a:r>
              <a:rPr lang="zh-TW" altLang="en-US" dirty="0"/>
              <a:t>紅色箭頭指的是這一點的梯度方向，長度則是梯度的大小</a:t>
            </a:r>
            <a:endParaRPr lang="en-US" altLang="zh-TW" dirty="0"/>
          </a:p>
          <a:p>
            <a:r>
              <a:rPr lang="zh-TW" altLang="en-US" dirty="0"/>
              <a:t>將算好的梯度加負數 再加上原本的位置，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23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要找</a:t>
            </a:r>
            <a:r>
              <a:rPr lang="en-US" altLang="zh-TW" dirty="0"/>
              <a:t>loss function</a:t>
            </a:r>
            <a:r>
              <a:rPr lang="zh-TW" altLang="en-US" dirty="0"/>
              <a:t>的低點 </a:t>
            </a:r>
            <a:r>
              <a:rPr lang="en-US" altLang="zh-TW" dirty="0" err="1"/>
              <a:t>learnging</a:t>
            </a:r>
            <a:r>
              <a:rPr lang="en-US" altLang="zh-TW" dirty="0"/>
              <a:t> rate</a:t>
            </a:r>
          </a:p>
          <a:p>
            <a:r>
              <a:rPr lang="zh-TW" altLang="en-US" dirty="0"/>
              <a:t>假設</a:t>
            </a:r>
            <a:r>
              <a:rPr lang="en-US" altLang="zh-TW" dirty="0"/>
              <a:t>loss function</a:t>
            </a:r>
            <a:r>
              <a:rPr lang="zh-TW" altLang="en-US" dirty="0"/>
              <a:t>的</a:t>
            </a:r>
            <a:r>
              <a:rPr lang="en-US" altLang="zh-TW" dirty="0"/>
              <a:t>learning rate</a:t>
            </a:r>
            <a:r>
              <a:rPr lang="zh-TW" altLang="en-US" dirty="0"/>
              <a:t>長的像黑色線條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learning rate</a:t>
            </a:r>
            <a:r>
              <a:rPr lang="zh-TW" altLang="en-US" dirty="0"/>
              <a:t>條的很好 就可以很順利的找到低點</a:t>
            </a:r>
            <a:r>
              <a:rPr lang="en-US" altLang="zh-TW" dirty="0"/>
              <a:t>(</a:t>
            </a:r>
            <a:r>
              <a:rPr lang="zh-TW" altLang="en-US" dirty="0"/>
              <a:t>紅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如果</a:t>
            </a:r>
            <a:r>
              <a:rPr lang="en-US" altLang="zh-TW" dirty="0" err="1"/>
              <a:t>learniing</a:t>
            </a:r>
            <a:r>
              <a:rPr lang="zh-TW" altLang="en-US" dirty="0"/>
              <a:t> </a:t>
            </a:r>
            <a:r>
              <a:rPr lang="en-US" altLang="zh-TW" dirty="0"/>
              <a:t>rate</a:t>
            </a:r>
            <a:r>
              <a:rPr lang="zh-TW" altLang="en-US" dirty="0"/>
              <a:t>條太小 就會走得很慢，雖然只要夠多的時間還是會走到</a:t>
            </a:r>
            <a:r>
              <a:rPr lang="en-US" altLang="zh-TW" dirty="0"/>
              <a:t>local min</a:t>
            </a:r>
          </a:p>
          <a:p>
            <a:r>
              <a:rPr lang="zh-TW" altLang="en-US" dirty="0"/>
              <a:t>太大的話就是步伐太大了，就永遠走不到特別的低的地方</a:t>
            </a:r>
            <a:endParaRPr lang="en-US" altLang="zh-TW" dirty="0"/>
          </a:p>
          <a:p>
            <a:r>
              <a:rPr lang="zh-TW" altLang="en-US" dirty="0"/>
              <a:t>如果條超大 就會一下就走出去了，</a:t>
            </a:r>
            <a:r>
              <a:rPr lang="en-US" altLang="zh-TW" dirty="0"/>
              <a:t>loss</a:t>
            </a:r>
            <a:r>
              <a:rPr lang="zh-TW" altLang="en-US" dirty="0"/>
              <a:t> </a:t>
            </a:r>
            <a:r>
              <a:rPr lang="en-US" altLang="zh-TW" dirty="0"/>
              <a:t>function</a:t>
            </a:r>
            <a:r>
              <a:rPr lang="zh-TW" altLang="en-US" dirty="0"/>
              <a:t>反而越</a:t>
            </a:r>
            <a:r>
              <a:rPr lang="en-US" altLang="zh-TW" dirty="0"/>
              <a:t>update</a:t>
            </a:r>
            <a:r>
              <a:rPr lang="zh-TW" altLang="en-US" dirty="0"/>
              <a:t>越大</a:t>
            </a:r>
            <a:endParaRPr lang="en-US" altLang="zh-TW" dirty="0"/>
          </a:p>
          <a:p>
            <a:r>
              <a:rPr lang="zh-TW" altLang="en-US" dirty="0"/>
              <a:t>只有二維才能畫成這樣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X</a:t>
            </a:r>
            <a:r>
              <a:rPr lang="zh-TW" altLang="en-US" dirty="0"/>
              <a:t>軸 參數的變化 </a:t>
            </a:r>
            <a:r>
              <a:rPr lang="en-US" altLang="zh-TW" dirty="0"/>
              <a:t>Y</a:t>
            </a:r>
            <a:r>
              <a:rPr lang="zh-TW" altLang="en-US" dirty="0"/>
              <a:t>軸 </a:t>
            </a:r>
            <a:r>
              <a:rPr lang="en-US" altLang="zh-TW" dirty="0"/>
              <a:t>loss</a:t>
            </a:r>
            <a:r>
              <a:rPr lang="zh-TW" altLang="en-US" dirty="0"/>
              <a:t> </a:t>
            </a:r>
            <a:r>
              <a:rPr lang="en-US" altLang="zh-TW" dirty="0" err="1"/>
              <a:t>funciton</a:t>
            </a:r>
            <a:r>
              <a:rPr lang="zh-TW" altLang="en-US" dirty="0"/>
              <a:t>的變化</a:t>
            </a:r>
            <a:endParaRPr lang="en-US" altLang="zh-TW" dirty="0"/>
          </a:p>
          <a:p>
            <a:r>
              <a:rPr lang="en-US" altLang="zh-TW" dirty="0"/>
              <a:t>Learning rate</a:t>
            </a:r>
            <a:r>
              <a:rPr lang="zh-TW" altLang="en-US" dirty="0"/>
              <a:t>太小 會下降非常快</a:t>
            </a:r>
            <a:endParaRPr lang="en-US" altLang="zh-TW" dirty="0"/>
          </a:p>
          <a:p>
            <a:r>
              <a:rPr lang="zh-TW" altLang="en-US" dirty="0"/>
              <a:t>綠色 會快速的下降 就會卡住了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90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阿要怎麼條</a:t>
            </a:r>
            <a:r>
              <a:rPr lang="en-US" altLang="zh-TW" dirty="0"/>
              <a:t>learning rate</a:t>
            </a:r>
            <a:r>
              <a:rPr lang="zh-TW" altLang="en-US" dirty="0"/>
              <a:t>勒</a:t>
            </a:r>
            <a:endParaRPr lang="en-US" altLang="zh-TW" dirty="0"/>
          </a:p>
          <a:p>
            <a:r>
              <a:rPr lang="zh-TW" altLang="en-US" dirty="0"/>
              <a:t>一開始起始點通常會離最低點比較遠，所以在剛開始</a:t>
            </a:r>
            <a:r>
              <a:rPr lang="en-US" altLang="zh-TW" dirty="0"/>
              <a:t>update</a:t>
            </a:r>
            <a:r>
              <a:rPr lang="zh-TW" altLang="en-US" dirty="0"/>
              <a:t>參數可以把</a:t>
            </a:r>
            <a:r>
              <a:rPr lang="en-US" altLang="zh-TW" dirty="0"/>
              <a:t>learning rate</a:t>
            </a:r>
            <a:r>
              <a:rPr lang="zh-TW" altLang="en-US" dirty="0"/>
              <a:t>調大，經過幾次之後就可以減少 </a:t>
            </a:r>
            <a:r>
              <a:rPr lang="en-US" altLang="zh-TW" dirty="0" err="1"/>
              <a:t>learnging</a:t>
            </a:r>
            <a:r>
              <a:rPr lang="en-US" altLang="zh-TW" dirty="0"/>
              <a:t> rate</a:t>
            </a:r>
          </a:p>
          <a:p>
            <a:r>
              <a:rPr lang="zh-TW" altLang="en-US" dirty="0"/>
              <a:t>最好的方式應該是給他不同的</a:t>
            </a:r>
            <a:r>
              <a:rPr lang="en-US" altLang="zh-TW" dirty="0"/>
              <a:t>learning rate</a:t>
            </a:r>
          </a:p>
          <a:p>
            <a:r>
              <a:rPr lang="zh-TW" altLang="en-US" dirty="0"/>
              <a:t>最好的狀況是要因不同參數，而給他不同的</a:t>
            </a:r>
            <a:r>
              <a:rPr lang="en-US" altLang="zh-TW" dirty="0"/>
              <a:t>leaning rate </a:t>
            </a:r>
            <a:r>
              <a:rPr lang="zh-TW" altLang="en-US" dirty="0"/>
              <a:t>因材施教，其中比較容易的是叫</a:t>
            </a:r>
            <a:r>
              <a:rPr lang="en-US" altLang="zh-TW" dirty="0" err="1"/>
              <a:t>adagrad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97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每一個參數的</a:t>
            </a:r>
            <a:r>
              <a:rPr lang="en-US" altLang="zh-TW" dirty="0"/>
              <a:t>learning rate </a:t>
            </a:r>
            <a:r>
              <a:rPr lang="zh-TW" altLang="en-US" dirty="0"/>
              <a:t>都除以為分值的</a:t>
            </a:r>
            <a:r>
              <a:rPr lang="en-US" altLang="zh-TW" dirty="0"/>
              <a:t>root mean square</a:t>
            </a:r>
          </a:p>
          <a:p>
            <a:r>
              <a:rPr lang="en-US" altLang="zh-TW" dirty="0"/>
              <a:t>Sigma</a:t>
            </a:r>
            <a:r>
              <a:rPr lang="zh-TW" altLang="en-US" dirty="0"/>
              <a:t> </a:t>
            </a:r>
            <a:r>
              <a:rPr lang="en-US" altLang="zh-TW" dirty="0"/>
              <a:t>t</a:t>
            </a:r>
            <a:r>
              <a:rPr lang="zh-TW" altLang="en-US" dirty="0"/>
              <a:t> 是所有微分的值的 </a:t>
            </a:r>
            <a:r>
              <a:rPr lang="en-US" altLang="zh-TW" dirty="0"/>
              <a:t>root mean </a:t>
            </a:r>
            <a:r>
              <a:rPr lang="en-US" altLang="zh-TW" dirty="0" err="1"/>
              <a:t>sqare</a:t>
            </a:r>
            <a:endParaRPr lang="en-US" altLang="zh-TW" dirty="0"/>
          </a:p>
          <a:p>
            <a:r>
              <a:rPr lang="zh-TW" altLang="en-US" dirty="0"/>
              <a:t>這個值對每一個參數而言都不一樣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9E472-53AD-47B3-95F3-405C2101023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93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0F82-AB1D-4E83-A5B1-00E971C7F574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3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807-0853-4DFC-8D4F-D9FD83E73027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1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4DB-2413-4611-BD7F-0DC3EAA635C8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30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0DBC-FBEF-4CF2-9824-DE927BE65146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33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32DF-0066-48F5-B961-03C3B89F4961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42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AE94-9C0B-4B74-849D-976C44226B20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6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0DC0-1C55-4C96-BE34-68AAFCA6DAD2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9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AF3-28D0-4F91-BE46-EF017D52EEB8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11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11F-88D1-4FB7-8EC3-FF2BD63A43D9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38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1B11-FF81-4CF9-BC8B-8D43AC183361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5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81E8-F1E2-41CB-ABCE-975CA1B9C78C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5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2E15-C915-41A0-8209-930E41FD37DC}" type="datetime1">
              <a:rPr lang="zh-TW" altLang="en-US" smtClean="0"/>
              <a:pPr/>
              <a:t>2020/4/12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7F38-7C13-420E-8636-23B67D0BA87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20698"/>
            <a:ext cx="9144000" cy="234951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85176" y="199673"/>
            <a:ext cx="3023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+mn-lt"/>
              </a:rPr>
              <a:t>Broadband</a:t>
            </a:r>
            <a:r>
              <a:rPr lang="en-US" altLang="zh-TW" sz="1200" baseline="0" dirty="0">
                <a:solidFill>
                  <a:schemeClr val="bg1"/>
                </a:solidFill>
                <a:latin typeface="+mn-lt"/>
              </a:rPr>
              <a:t> Network Lab </a:t>
            </a:r>
            <a:r>
              <a:rPr lang="en-US" altLang="zh-TW" sz="1200" dirty="0">
                <a:solidFill>
                  <a:schemeClr val="bg1"/>
                </a:solidFill>
                <a:latin typeface="+mn-lt"/>
              </a:rPr>
              <a:t>© All rights reserved</a:t>
            </a:r>
            <a:endParaRPr lang="zh-TW" alt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60432" cy="1656184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linear regression using gradient descent</a:t>
            </a:r>
            <a:endParaRPr lang="zh-TW" altLang="en-US" sz="1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55776" y="5589240"/>
            <a:ext cx="374441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Prof. Yen-Wen Chen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</a:t>
            </a:r>
            <a:r>
              <a:rPr lang="en-US" altLang="zh-TW" b="1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Tsu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-Chi Chen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D103F91F-243E-4D08-A7A5-096133780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768" y="3789040"/>
            <a:ext cx="7247656" cy="2308225"/>
          </a:xfrm>
        </p:spPr>
        <p:txBody>
          <a:bodyPr>
            <a:normAutofit/>
          </a:bodyPr>
          <a:lstStyle/>
          <a:p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3654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B807B6-7EBA-4707-9C11-481AD156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Adagrad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D8434ED-E2F6-45D3-882A-E155B37E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5665E7-B059-460F-9204-2F64D3D6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9" y="1772816"/>
            <a:ext cx="7743882" cy="10001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FDFA1DA-0D04-4F60-8CB2-12290E9C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40023"/>
            <a:ext cx="3752877" cy="355285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EFABBE1-4655-4214-A5EA-D9F6CAE7B4D2}"/>
              </a:ext>
            </a:extLst>
          </p:cNvPr>
          <p:cNvSpPr txBox="1"/>
          <p:nvPr/>
        </p:nvSpPr>
        <p:spPr>
          <a:xfrm>
            <a:off x="4959142" y="3695842"/>
            <a:ext cx="2595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w is one parameter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BE96B4-0925-4522-8E03-E211B9210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051" y="4459998"/>
            <a:ext cx="3333040" cy="102185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F47CD3C-45F9-4F57-87A5-B4B3010C8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92" y="5481856"/>
            <a:ext cx="3682181" cy="1087564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3FC52B4-32BE-4E2D-8C09-F9A477CE771E}"/>
              </a:ext>
            </a:extLst>
          </p:cNvPr>
          <p:cNvCxnSpPr/>
          <p:nvPr/>
        </p:nvCxnSpPr>
        <p:spPr>
          <a:xfrm>
            <a:off x="4572000" y="5733256"/>
            <a:ext cx="504056" cy="72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7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Description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0B96B1-3643-4A14-863A-00DFA168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 fontAlgn="base"/>
            <a:r>
              <a:rPr lang="en-US" altLang="zh-TW" dirty="0"/>
              <a:t>Data comes from</a:t>
            </a:r>
            <a:r>
              <a:rPr lang="zh-TW" altLang="en-US" dirty="0"/>
              <a:t>中央氣象局豐原站。</a:t>
            </a:r>
          </a:p>
          <a:p>
            <a:pPr fontAlgn="base"/>
            <a:r>
              <a:rPr lang="en-US" altLang="zh-TW" dirty="0"/>
              <a:t>The goal is using linear regression to predict PM2.5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098" name="Picture 2" descr="https://lh4.googleusercontent.com/6fFU_OdJkdBs3NbSjdsBx_xvB3YleDmJOaMAkzztMCpqbV_AJPkdK47yP7XZjNCz_-wLsRaD-Wsq-JEuXVRx_6t13KLJS8uVLKjYxQ6avSHPM7xPqPsWrOweHaK-T25sJ1hbYHYWSJw">
            <a:extLst>
              <a:ext uri="{FF2B5EF4-FFF2-40B4-BE49-F238E27FC236}">
                <a16:creationId xmlns:a16="http://schemas.microsoft.com/office/drawing/2014/main" id="{BC59C67F-C053-4605-8B84-DB415E13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9816"/>
            <a:ext cx="4308127" cy="40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description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E99DA5-688C-4094-9C79-932E8B74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dirty="0"/>
              <a:t>The data is divided into two parts,</a:t>
            </a:r>
            <a:r>
              <a:rPr lang="zh-TW" altLang="en-US" dirty="0"/>
              <a:t> </a:t>
            </a:r>
            <a:r>
              <a:rPr lang="en-US" altLang="zh-TW" dirty="0"/>
              <a:t>one is train set, another is test set.</a:t>
            </a:r>
            <a:r>
              <a:rPr lang="zh-TW" altLang="en-US" dirty="0"/>
              <a:t> </a:t>
            </a:r>
            <a:endParaRPr lang="en-US" altLang="zh-TW" dirty="0"/>
          </a:p>
          <a:p>
            <a:pPr fontAlgn="base"/>
            <a:r>
              <a:rPr lang="en-US" altLang="zh-TW" dirty="0"/>
              <a:t>train.csv: full data of 20 days each month </a:t>
            </a:r>
            <a:r>
              <a:rPr lang="zh-TW" altLang="en-US" dirty="0"/>
              <a:t>。</a:t>
            </a:r>
            <a:endParaRPr lang="zh-TW" altLang="en-US" sz="3200" dirty="0"/>
          </a:p>
          <a:p>
            <a:pPr fontAlgn="base"/>
            <a:r>
              <a:rPr lang="en-US" altLang="zh-TW" dirty="0"/>
              <a:t>test.csv : sample from the rest of the data.10 hours per data.</a:t>
            </a:r>
            <a:r>
              <a:rPr lang="zh-TW" altLang="en-US" dirty="0"/>
              <a:t> </a:t>
            </a:r>
            <a:r>
              <a:rPr lang="en-US" altLang="zh-TW" dirty="0"/>
              <a:t>The previous nine hours of data are treated as features. The PM2.5 of the tenth hour is used as the answer. There are 240 unique test data.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DAF53EB-584A-4818-A15A-193333000D73}"/>
              </a:ext>
            </a:extLst>
          </p:cNvPr>
          <p:cNvSpPr txBox="1"/>
          <p:nvPr/>
        </p:nvSpPr>
        <p:spPr>
          <a:xfrm>
            <a:off x="827584" y="5805264"/>
            <a:ext cx="712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f(previous nine hours data)=PM2.5 of O</a:t>
            </a:r>
            <a:r>
              <a:rPr lang="zh-TW" altLang="en-US" sz="2400" dirty="0"/>
              <a:t>月</a:t>
            </a:r>
            <a:r>
              <a:rPr lang="en-US" altLang="zh-TW" sz="2400" dirty="0"/>
              <a:t>O</a:t>
            </a:r>
            <a:r>
              <a:rPr lang="zh-TW" altLang="en-US" sz="2400" dirty="0"/>
              <a:t>日 第</a:t>
            </a:r>
            <a:r>
              <a:rPr lang="en-US" altLang="zh-TW" sz="2400" dirty="0"/>
              <a:t>N</a:t>
            </a:r>
            <a:r>
              <a:rPr lang="zh-TW" altLang="en-US" sz="2400" dirty="0"/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163872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data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C2AA745-2E50-483B-A04C-5E19398D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lh4.googleusercontent.com/qh1cp45w3rxhmdepbkm6FREqX22N64rNHcvPn41CiBWIk5NEzH9WAuj65xBRXlubkP3_N_ibF-J745c8U6wmg-ulD7EqUqYA3omBruRpq0oTgkgQE926igYMTirXuFepsgeJ3x3OkP4">
            <a:extLst>
              <a:ext uri="{FF2B5EF4-FFF2-40B4-BE49-F238E27FC236}">
                <a16:creationId xmlns:a16="http://schemas.microsoft.com/office/drawing/2014/main" id="{43A873A6-70F2-4526-84C6-80B7C542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077"/>
            <a:ext cx="9144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Testing data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E99DA5-688C-4094-9C79-932E8B74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lh5.googleusercontent.com/lm8bh8SNWLYtMp6lE4ykDdp57jDiM7QqXD-6k7lGoeBbqLw5r5pA_TXM45a7syu7V0NZZ3EUWSG1PJSuKW-OgfGnbw4BXzYuZskLfq6xU88-uFYknIOvRu7y0BWPaoK1FNrui7SL9F0">
            <a:extLst>
              <a:ext uri="{FF2B5EF4-FFF2-40B4-BE49-F238E27FC236}">
                <a16:creationId xmlns:a16="http://schemas.microsoft.com/office/drawing/2014/main" id="{A8F6FE58-9C26-4FAE-ADC1-D76AEBCD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9819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2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Extract feature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983609-5417-4603-A5B4-6D37610CAFC9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F9C839-76AC-47F5-8776-BD59D74A099D}"/>
              </a:ext>
            </a:extLst>
          </p:cNvPr>
          <p:cNvSpPr/>
          <p:nvPr/>
        </p:nvSpPr>
        <p:spPr>
          <a:xfrm>
            <a:off x="693461" y="2043888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595959"/>
                </a:solidFill>
                <a:latin typeface="Arial" panose="020B0604020202020204" pitchFamily="34" charset="0"/>
              </a:rPr>
              <a:t>Data will become a vector like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37DB62-7AA4-43C7-9858-E5D6AE91C06D}"/>
              </a:ext>
            </a:extLst>
          </p:cNvPr>
          <p:cNvSpPr/>
          <p:nvPr/>
        </p:nvSpPr>
        <p:spPr>
          <a:xfrm>
            <a:off x="4003927" y="2043888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8D303C-4AD1-4B14-A65A-ECD98B05E3FF}"/>
              </a:ext>
            </a:extLst>
          </p:cNvPr>
          <p:cNvSpPr/>
          <p:nvPr/>
        </p:nvSpPr>
        <p:spPr>
          <a:xfrm>
            <a:off x="5370405" y="2043888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92BEB5-204F-4234-9502-733E083ABF3E}"/>
              </a:ext>
            </a:extLst>
          </p:cNvPr>
          <p:cNvSpPr/>
          <p:nvPr/>
        </p:nvSpPr>
        <p:spPr>
          <a:xfrm>
            <a:off x="6738557" y="2043888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51CA8F-BD7F-4283-95D9-EDB3FC9DFF8C}"/>
              </a:ext>
            </a:extLst>
          </p:cNvPr>
          <p:cNvSpPr txBox="1"/>
          <p:nvPr/>
        </p:nvSpPr>
        <p:spPr>
          <a:xfrm>
            <a:off x="4104784" y="219781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2014/01/01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B18CE7D-57D9-475E-92BE-BD7204B27379}"/>
              </a:ext>
            </a:extLst>
          </p:cNvPr>
          <p:cNvSpPr txBox="1"/>
          <p:nvPr/>
        </p:nvSpPr>
        <p:spPr>
          <a:xfrm>
            <a:off x="6749379" y="22285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2014/01/03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1C8377F-531F-48C5-8B3A-63075E2C8394}"/>
              </a:ext>
            </a:extLst>
          </p:cNvPr>
          <p:cNvSpPr txBox="1"/>
          <p:nvPr/>
        </p:nvSpPr>
        <p:spPr>
          <a:xfrm>
            <a:off x="5392049" y="218325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2014/01/02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4F3C751-3B83-4EE5-8C6C-87D1EC7D1E0D}"/>
              </a:ext>
            </a:extLst>
          </p:cNvPr>
          <p:cNvGrpSpPr/>
          <p:nvPr/>
        </p:nvGrpSpPr>
        <p:grpSpPr>
          <a:xfrm>
            <a:off x="761058" y="2959949"/>
            <a:ext cx="7859450" cy="3532925"/>
            <a:chOff x="761058" y="2959949"/>
            <a:chExt cx="7859450" cy="3532925"/>
          </a:xfrm>
        </p:grpSpPr>
        <p:sp>
          <p:nvSpPr>
            <p:cNvPr id="13" name="Google Shape;162;p29">
              <a:extLst>
                <a:ext uri="{FF2B5EF4-FFF2-40B4-BE49-F238E27FC236}">
                  <a16:creationId xmlns:a16="http://schemas.microsoft.com/office/drawing/2014/main" id="{19EFBA00-F3E6-43FA-977E-3149CC9B7FBA}"/>
                </a:ext>
              </a:extLst>
            </p:cNvPr>
            <p:cNvSpPr/>
            <p:nvPr/>
          </p:nvSpPr>
          <p:spPr>
            <a:xfrm>
              <a:off x="1323783" y="3297374"/>
              <a:ext cx="2097000" cy="70740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;p29">
              <a:extLst>
                <a:ext uri="{FF2B5EF4-FFF2-40B4-BE49-F238E27FC236}">
                  <a16:creationId xmlns:a16="http://schemas.microsoft.com/office/drawing/2014/main" id="{19603E30-08F2-4106-A615-2DF2C241A3C2}"/>
                </a:ext>
              </a:extLst>
            </p:cNvPr>
            <p:cNvSpPr txBox="1"/>
            <p:nvPr/>
          </p:nvSpPr>
          <p:spPr>
            <a:xfrm>
              <a:off x="1820733" y="3472112"/>
              <a:ext cx="11031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/>
                <a:t>一月份</a:t>
              </a:r>
              <a:endParaRPr dirty="0"/>
            </a:p>
          </p:txBody>
        </p:sp>
        <p:sp>
          <p:nvSpPr>
            <p:cNvPr id="15" name="Google Shape;164;p29">
              <a:extLst>
                <a:ext uri="{FF2B5EF4-FFF2-40B4-BE49-F238E27FC236}">
                  <a16:creationId xmlns:a16="http://schemas.microsoft.com/office/drawing/2014/main" id="{8F021BBD-22F2-44A1-BE28-43785301464E}"/>
                </a:ext>
              </a:extLst>
            </p:cNvPr>
            <p:cNvSpPr/>
            <p:nvPr/>
          </p:nvSpPr>
          <p:spPr>
            <a:xfrm>
              <a:off x="3573183" y="3297324"/>
              <a:ext cx="2097000" cy="70740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5;p29">
              <a:extLst>
                <a:ext uri="{FF2B5EF4-FFF2-40B4-BE49-F238E27FC236}">
                  <a16:creationId xmlns:a16="http://schemas.microsoft.com/office/drawing/2014/main" id="{32AC8206-E7D7-457B-AA7F-6912F561BCA4}"/>
                </a:ext>
              </a:extLst>
            </p:cNvPr>
            <p:cNvSpPr/>
            <p:nvPr/>
          </p:nvSpPr>
          <p:spPr>
            <a:xfrm>
              <a:off x="5822583" y="3297374"/>
              <a:ext cx="2097000" cy="707400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6;p29">
              <a:extLst>
                <a:ext uri="{FF2B5EF4-FFF2-40B4-BE49-F238E27FC236}">
                  <a16:creationId xmlns:a16="http://schemas.microsoft.com/office/drawing/2014/main" id="{625A2230-F69A-4BAC-A3DE-76C3DC9876D3}"/>
                </a:ext>
              </a:extLst>
            </p:cNvPr>
            <p:cNvSpPr txBox="1"/>
            <p:nvPr/>
          </p:nvSpPr>
          <p:spPr>
            <a:xfrm>
              <a:off x="4070133" y="3472112"/>
              <a:ext cx="1103100" cy="102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/>
                <a:t>二月份</a:t>
              </a:r>
              <a:endParaRPr lang="en-US" altLang="zh-TW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67;p29">
              <a:extLst>
                <a:ext uri="{FF2B5EF4-FFF2-40B4-BE49-F238E27FC236}">
                  <a16:creationId xmlns:a16="http://schemas.microsoft.com/office/drawing/2014/main" id="{E9DC36EC-A5DA-42AF-8A21-9314DE62FD2C}"/>
                </a:ext>
              </a:extLst>
            </p:cNvPr>
            <p:cNvSpPr txBox="1"/>
            <p:nvPr/>
          </p:nvSpPr>
          <p:spPr>
            <a:xfrm>
              <a:off x="6319533" y="3472112"/>
              <a:ext cx="11031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/>
                <a:t>三月份</a:t>
              </a:r>
              <a:endParaRPr dirty="0"/>
            </a:p>
          </p:txBody>
        </p:sp>
        <p:sp>
          <p:nvSpPr>
            <p:cNvPr id="23" name="Google Shape;168;p29">
              <a:extLst>
                <a:ext uri="{FF2B5EF4-FFF2-40B4-BE49-F238E27FC236}">
                  <a16:creationId xmlns:a16="http://schemas.microsoft.com/office/drawing/2014/main" id="{4CEAB4E4-3F8B-46B7-AE32-04ED229216A1}"/>
                </a:ext>
              </a:extLst>
            </p:cNvPr>
            <p:cNvSpPr txBox="1"/>
            <p:nvPr/>
          </p:nvSpPr>
          <p:spPr>
            <a:xfrm>
              <a:off x="2092508" y="2959949"/>
              <a:ext cx="664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480</a:t>
              </a:r>
              <a:endParaRPr/>
            </a:p>
          </p:txBody>
        </p:sp>
        <p:sp>
          <p:nvSpPr>
            <p:cNvPr id="24" name="Google Shape;169;p29">
              <a:extLst>
                <a:ext uri="{FF2B5EF4-FFF2-40B4-BE49-F238E27FC236}">
                  <a16:creationId xmlns:a16="http://schemas.microsoft.com/office/drawing/2014/main" id="{06C93745-749D-4A79-A974-41A7F4E5289A}"/>
                </a:ext>
              </a:extLst>
            </p:cNvPr>
            <p:cNvSpPr txBox="1"/>
            <p:nvPr/>
          </p:nvSpPr>
          <p:spPr>
            <a:xfrm>
              <a:off x="4289583" y="2959949"/>
              <a:ext cx="664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480</a:t>
              </a:r>
              <a:endParaRPr/>
            </a:p>
          </p:txBody>
        </p:sp>
        <p:sp>
          <p:nvSpPr>
            <p:cNvPr id="25" name="Google Shape;170;p29">
              <a:extLst>
                <a:ext uri="{FF2B5EF4-FFF2-40B4-BE49-F238E27FC236}">
                  <a16:creationId xmlns:a16="http://schemas.microsoft.com/office/drawing/2014/main" id="{C6E34254-1A38-4863-882E-B6D511377F76}"/>
                </a:ext>
              </a:extLst>
            </p:cNvPr>
            <p:cNvSpPr txBox="1"/>
            <p:nvPr/>
          </p:nvSpPr>
          <p:spPr>
            <a:xfrm>
              <a:off x="6538983" y="2959949"/>
              <a:ext cx="664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480</a:t>
              </a:r>
              <a:endParaRPr/>
            </a:p>
          </p:txBody>
        </p:sp>
        <p:sp>
          <p:nvSpPr>
            <p:cNvPr id="26" name="Google Shape;171;p29">
              <a:extLst>
                <a:ext uri="{FF2B5EF4-FFF2-40B4-BE49-F238E27FC236}">
                  <a16:creationId xmlns:a16="http://schemas.microsoft.com/office/drawing/2014/main" id="{0BC9DF14-3FB2-412E-93A1-172C660632EB}"/>
                </a:ext>
              </a:extLst>
            </p:cNvPr>
            <p:cNvSpPr txBox="1"/>
            <p:nvPr/>
          </p:nvSpPr>
          <p:spPr>
            <a:xfrm>
              <a:off x="850983" y="3472074"/>
              <a:ext cx="4728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/>
                <a:t>18</a:t>
              </a:r>
              <a:endParaRPr dirty="0"/>
            </a:p>
          </p:txBody>
        </p:sp>
        <p:sp>
          <p:nvSpPr>
            <p:cNvPr id="27" name="Google Shape;172;p29">
              <a:extLst>
                <a:ext uri="{FF2B5EF4-FFF2-40B4-BE49-F238E27FC236}">
                  <a16:creationId xmlns:a16="http://schemas.microsoft.com/office/drawing/2014/main" id="{296C184E-F888-4F7A-83C9-236EFCA466ED}"/>
                </a:ext>
              </a:extLst>
            </p:cNvPr>
            <p:cNvSpPr txBox="1"/>
            <p:nvPr/>
          </p:nvSpPr>
          <p:spPr>
            <a:xfrm>
              <a:off x="7872308" y="3472074"/>
              <a:ext cx="748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…...</a:t>
              </a:r>
              <a:endParaRPr/>
            </a:p>
          </p:txBody>
        </p:sp>
        <p:sp>
          <p:nvSpPr>
            <p:cNvPr id="28" name="Google Shape;173;p29">
              <a:extLst>
                <a:ext uri="{FF2B5EF4-FFF2-40B4-BE49-F238E27FC236}">
                  <a16:creationId xmlns:a16="http://schemas.microsoft.com/office/drawing/2014/main" id="{48EEA726-4C55-4EFB-A3BF-B56A3C6760B2}"/>
                </a:ext>
              </a:extLst>
            </p:cNvPr>
            <p:cNvSpPr/>
            <p:nvPr/>
          </p:nvSpPr>
          <p:spPr>
            <a:xfrm>
              <a:off x="1241058" y="4770874"/>
              <a:ext cx="6738000" cy="1722000"/>
            </a:xfrm>
            <a:prstGeom prst="rect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74;p29">
              <a:extLst>
                <a:ext uri="{FF2B5EF4-FFF2-40B4-BE49-F238E27FC236}">
                  <a16:creationId xmlns:a16="http://schemas.microsoft.com/office/drawing/2014/main" id="{FCADF9BE-6163-496D-9C4B-C7B0E9486889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1225983" y="4004774"/>
              <a:ext cx="1146300" cy="78870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175;p29">
              <a:extLst>
                <a:ext uri="{FF2B5EF4-FFF2-40B4-BE49-F238E27FC236}">
                  <a16:creationId xmlns:a16="http://schemas.microsoft.com/office/drawing/2014/main" id="{CD4A57BB-2BFB-4E6B-84BF-29372BD09C9E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2372283" y="4004774"/>
              <a:ext cx="5595600" cy="77730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176;p29">
              <a:extLst>
                <a:ext uri="{FF2B5EF4-FFF2-40B4-BE49-F238E27FC236}">
                  <a16:creationId xmlns:a16="http://schemas.microsoft.com/office/drawing/2014/main" id="{B157E060-3B1F-41B6-9001-84B7F9E1CD2E}"/>
                </a:ext>
              </a:extLst>
            </p:cNvPr>
            <p:cNvSpPr txBox="1"/>
            <p:nvPr/>
          </p:nvSpPr>
          <p:spPr>
            <a:xfrm>
              <a:off x="761058" y="5542949"/>
              <a:ext cx="4728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18</a:t>
              </a:r>
              <a:endParaRPr/>
            </a:p>
          </p:txBody>
        </p:sp>
        <p:sp>
          <p:nvSpPr>
            <p:cNvPr id="32" name="Google Shape;177;p29">
              <a:extLst>
                <a:ext uri="{FF2B5EF4-FFF2-40B4-BE49-F238E27FC236}">
                  <a16:creationId xmlns:a16="http://schemas.microsoft.com/office/drawing/2014/main" id="{51D72407-9BF5-4DEC-95B0-2A939B87E576}"/>
                </a:ext>
              </a:extLst>
            </p:cNvPr>
            <p:cNvSpPr/>
            <p:nvPr/>
          </p:nvSpPr>
          <p:spPr>
            <a:xfrm>
              <a:off x="1241058" y="4770874"/>
              <a:ext cx="934200" cy="172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;p29">
              <a:extLst>
                <a:ext uri="{FF2B5EF4-FFF2-40B4-BE49-F238E27FC236}">
                  <a16:creationId xmlns:a16="http://schemas.microsoft.com/office/drawing/2014/main" id="{9A683B9A-DAAE-4CFC-9040-C95653895458}"/>
                </a:ext>
              </a:extLst>
            </p:cNvPr>
            <p:cNvSpPr/>
            <p:nvPr/>
          </p:nvSpPr>
          <p:spPr>
            <a:xfrm>
              <a:off x="1335971" y="4770874"/>
              <a:ext cx="934200" cy="172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;p29">
              <a:extLst>
                <a:ext uri="{FF2B5EF4-FFF2-40B4-BE49-F238E27FC236}">
                  <a16:creationId xmlns:a16="http://schemas.microsoft.com/office/drawing/2014/main" id="{C0C5F790-BA10-4753-8424-5A5E63EF2ECC}"/>
                </a:ext>
              </a:extLst>
            </p:cNvPr>
            <p:cNvSpPr/>
            <p:nvPr/>
          </p:nvSpPr>
          <p:spPr>
            <a:xfrm>
              <a:off x="1438083" y="4770874"/>
              <a:ext cx="934200" cy="17220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;p29">
              <a:extLst>
                <a:ext uri="{FF2B5EF4-FFF2-40B4-BE49-F238E27FC236}">
                  <a16:creationId xmlns:a16="http://schemas.microsoft.com/office/drawing/2014/main" id="{084B53B5-9F69-4D1C-8456-EA37E396D91F}"/>
                </a:ext>
              </a:extLst>
            </p:cNvPr>
            <p:cNvSpPr txBox="1"/>
            <p:nvPr/>
          </p:nvSpPr>
          <p:spPr>
            <a:xfrm>
              <a:off x="2813658" y="5542949"/>
              <a:ext cx="7482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…...</a:t>
              </a:r>
              <a:endParaRPr/>
            </a:p>
          </p:txBody>
        </p:sp>
      </p:grpSp>
      <p:sp>
        <p:nvSpPr>
          <p:cNvPr id="36" name="Google Shape;171;p29">
            <a:extLst>
              <a:ext uri="{FF2B5EF4-FFF2-40B4-BE49-F238E27FC236}">
                <a16:creationId xmlns:a16="http://schemas.microsoft.com/office/drawing/2014/main" id="{614ECE7D-61D2-4BA6-832B-86E7C86455B7}"/>
              </a:ext>
            </a:extLst>
          </p:cNvPr>
          <p:cNvSpPr txBox="1"/>
          <p:nvPr/>
        </p:nvSpPr>
        <p:spPr>
          <a:xfrm>
            <a:off x="1556073" y="4358462"/>
            <a:ext cx="472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b="1" dirty="0"/>
              <a:t>Implement linear regression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E99DA5-688C-4094-9C79-932E8B74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407" y="1916832"/>
            <a:ext cx="4062133" cy="4351338"/>
          </a:xfrm>
        </p:spPr>
        <p:txBody>
          <a:bodyPr/>
          <a:lstStyle/>
          <a:p>
            <a:r>
              <a:rPr lang="en-US" altLang="zh-TW" dirty="0"/>
              <a:t>Each row is different times of pollution</a:t>
            </a:r>
          </a:p>
          <a:p>
            <a:r>
              <a:rPr lang="en-US" altLang="zh-TW" dirty="0"/>
              <a:t>For each iteration</a:t>
            </a:r>
          </a:p>
          <a:p>
            <a:pPr lvl="1"/>
            <a:r>
              <a:rPr lang="en-US" altLang="zh-TW" dirty="0"/>
              <a:t>y’=inner product of train x and weight factor</a:t>
            </a:r>
          </a:p>
          <a:p>
            <a:pPr lvl="1"/>
            <a:r>
              <a:rPr lang="en-US" altLang="zh-TW" dirty="0"/>
              <a:t>Loss=y’-</a:t>
            </a:r>
            <a:r>
              <a:rPr lang="en-US" altLang="zh-TW" dirty="0" err="1"/>
              <a:t>train_y</a:t>
            </a:r>
            <a:endParaRPr lang="en-US" altLang="zh-TW" dirty="0"/>
          </a:p>
          <a:p>
            <a:pPr lvl="1"/>
            <a:r>
              <a:rPr lang="en-US" altLang="zh-TW" dirty="0"/>
              <a:t>Calculate gradient</a:t>
            </a:r>
          </a:p>
          <a:p>
            <a:pPr lvl="1"/>
            <a:r>
              <a:rPr lang="en-US" altLang="zh-TW" dirty="0"/>
              <a:t>Update weight vector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983609-5417-4603-A5B4-6D37610CAFC9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5A4C758-636F-444B-8E1D-081076BBB7D5}"/>
              </a:ext>
            </a:extLst>
          </p:cNvPr>
          <p:cNvGrpSpPr/>
          <p:nvPr/>
        </p:nvGrpSpPr>
        <p:grpSpPr>
          <a:xfrm>
            <a:off x="2757153" y="2424975"/>
            <a:ext cx="2377540" cy="3166698"/>
            <a:chOff x="1763688" y="2204864"/>
            <a:chExt cx="2650925" cy="3530825"/>
          </a:xfrm>
        </p:grpSpPr>
        <p:sp>
          <p:nvSpPr>
            <p:cNvPr id="8" name="Google Shape;206;p32">
              <a:extLst>
                <a:ext uri="{FF2B5EF4-FFF2-40B4-BE49-F238E27FC236}">
                  <a16:creationId xmlns:a16="http://schemas.microsoft.com/office/drawing/2014/main" id="{AAA16F25-1F40-4151-8465-E3A19DAC336D}"/>
                </a:ext>
              </a:extLst>
            </p:cNvPr>
            <p:cNvSpPr txBox="1"/>
            <p:nvPr/>
          </p:nvSpPr>
          <p:spPr>
            <a:xfrm>
              <a:off x="2101452" y="3717677"/>
              <a:ext cx="6807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L =</a:t>
              </a:r>
              <a:endParaRPr/>
            </a:p>
          </p:txBody>
        </p:sp>
        <p:pic>
          <p:nvPicPr>
            <p:cNvPr id="9" name="Google Shape;213;p32" descr="gif.latex">
              <a:extLst>
                <a:ext uri="{FF2B5EF4-FFF2-40B4-BE49-F238E27FC236}">
                  <a16:creationId xmlns:a16="http://schemas.microsoft.com/office/drawing/2014/main" id="{AF5EB418-2362-4B01-9B0E-2E6ACB4DE51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63688" y="2204864"/>
              <a:ext cx="2581275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4;p32" descr="gif.latex">
              <a:extLst>
                <a:ext uri="{FF2B5EF4-FFF2-40B4-BE49-F238E27FC236}">
                  <a16:creationId xmlns:a16="http://schemas.microsoft.com/office/drawing/2014/main" id="{0AFE51D9-0BC4-4044-AA38-8F24575401E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8588" y="3399077"/>
              <a:ext cx="110490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15;p32" descr="gif.latex">
              <a:extLst>
                <a:ext uri="{FF2B5EF4-FFF2-40B4-BE49-F238E27FC236}">
                  <a16:creationId xmlns:a16="http://schemas.microsoft.com/office/drawing/2014/main" id="{3D2366A3-73CF-40B4-B261-34BA39B778D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09863" y="4894183"/>
              <a:ext cx="2204750" cy="8415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5888BB4-2E63-410B-ACBE-9BEFDC9F5D92}"/>
              </a:ext>
            </a:extLst>
          </p:cNvPr>
          <p:cNvGrpSpPr/>
          <p:nvPr/>
        </p:nvGrpSpPr>
        <p:grpSpPr>
          <a:xfrm>
            <a:off x="269520" y="2272575"/>
            <a:ext cx="2362200" cy="3232772"/>
            <a:chOff x="368420" y="2082355"/>
            <a:chExt cx="2362200" cy="3232772"/>
          </a:xfrm>
        </p:grpSpPr>
        <p:pic>
          <p:nvPicPr>
            <p:cNvPr id="14" name="Google Shape;195;p31" descr="gif.latex">
              <a:extLst>
                <a:ext uri="{FF2B5EF4-FFF2-40B4-BE49-F238E27FC236}">
                  <a16:creationId xmlns:a16="http://schemas.microsoft.com/office/drawing/2014/main" id="{E013860F-43FD-46E0-8746-93A81FE6BC8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8420" y="3333927"/>
              <a:ext cx="236220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96;p31" descr="gif.latex">
              <a:extLst>
                <a:ext uri="{FF2B5EF4-FFF2-40B4-BE49-F238E27FC236}">
                  <a16:creationId xmlns:a16="http://schemas.microsoft.com/office/drawing/2014/main" id="{9B94C86A-F221-4881-8B19-C9C4E6B84FED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8420" y="2305227"/>
              <a:ext cx="76200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7;p31" descr="gif.latex">
              <a:extLst>
                <a:ext uri="{FF2B5EF4-FFF2-40B4-BE49-F238E27FC236}">
                  <a16:creationId xmlns:a16="http://schemas.microsoft.com/office/drawing/2014/main" id="{EE8125A9-13A4-464F-B9DD-D4516AA08E51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8420" y="4362627"/>
              <a:ext cx="1714500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8;p31" descr="gif.latex">
              <a:extLst>
                <a:ext uri="{FF2B5EF4-FFF2-40B4-BE49-F238E27FC236}">
                  <a16:creationId xmlns:a16="http://schemas.microsoft.com/office/drawing/2014/main" id="{21882A38-EA26-48C1-A0DA-71D04520BB22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68420" y="2082355"/>
              <a:ext cx="942975" cy="152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2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/>
              <a:t>adagrad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E99DA5-688C-4094-9C79-932E8B74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91855"/>
            <a:ext cx="7704856" cy="4351338"/>
          </a:xfrm>
        </p:spPr>
        <p:txBody>
          <a:bodyPr/>
          <a:lstStyle/>
          <a:p>
            <a:r>
              <a:rPr lang="en-US" altLang="zh-TW" dirty="0"/>
              <a:t>Declare </a:t>
            </a:r>
            <a:r>
              <a:rPr lang="en-US" altLang="zh-TW" dirty="0" err="1"/>
              <a:t>prev_gra</a:t>
            </a:r>
            <a:r>
              <a:rPr lang="en-US" altLang="zh-TW" dirty="0"/>
              <a:t> storing gradients in every previous iterations</a:t>
            </a:r>
          </a:p>
          <a:p>
            <a:r>
              <a:rPr lang="pl-PL" altLang="zh-TW" dirty="0"/>
              <a:t>prev_gra = prev_gra </a:t>
            </a:r>
            <a:r>
              <a:rPr lang="en-US" altLang="zh-TW" dirty="0"/>
              <a:t>+</a:t>
            </a:r>
            <a:r>
              <a:rPr lang="pl-PL" altLang="zh-TW" dirty="0"/>
              <a:t>gra</a:t>
            </a:r>
            <a:r>
              <a:rPr lang="en-US" altLang="zh-TW" dirty="0"/>
              <a:t>^</a:t>
            </a:r>
            <a:r>
              <a:rPr lang="pl-PL" altLang="zh-TW" dirty="0"/>
              <a:t>2</a:t>
            </a:r>
            <a:br>
              <a:rPr lang="pl-PL" altLang="zh-TW" dirty="0"/>
            </a:br>
            <a:r>
              <a:rPr lang="pl-PL" altLang="zh-TW" dirty="0"/>
              <a:t>ada = np.sqrt(prev_gra)</a:t>
            </a:r>
            <a:endParaRPr lang="en-US" altLang="zh-TW" dirty="0"/>
          </a:p>
          <a:p>
            <a:r>
              <a:rPr lang="en-US" altLang="zh-TW" dirty="0"/>
              <a:t>when update weight vector , gradient needs to divide root mean square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983609-5417-4603-A5B4-6D37610CAFC9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B76F382-B1CC-4DA4-B567-B6B210CE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36676"/>
            <a:ext cx="3682181" cy="10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CC646BC-CA09-4892-B3EF-6CDAF2EA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C42C26-75E5-4A41-9139-793AD3A6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97213"/>
            <a:ext cx="5705967" cy="353718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586885-688A-45AC-AD04-89DEFBF923E0}"/>
              </a:ext>
            </a:extLst>
          </p:cNvPr>
          <p:cNvSpPr txBox="1"/>
          <p:nvPr/>
        </p:nvSpPr>
        <p:spPr>
          <a:xfrm>
            <a:off x="2411760" y="5589240"/>
            <a:ext cx="2705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Red line is Gradient decent</a:t>
            </a:r>
          </a:p>
          <a:p>
            <a:r>
              <a:rPr lang="en-US" altLang="zh-TW" dirty="0"/>
              <a:t>Blue line is </a:t>
            </a:r>
            <a:r>
              <a:rPr lang="en-US" altLang="zh-TW"/>
              <a:t>adagrad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1850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ABE38-85B6-4618-B8D6-F2D169C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ABAAF-C0DA-40A8-8FA6-3D3C2A2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7DCDA9E1-E27A-4B9A-8A8E-8AEB43A3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60DFB7A-26F8-4757-9E84-F7C69F46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3" y="2492896"/>
            <a:ext cx="8744014" cy="29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7544" y="908720"/>
            <a:ext cx="8280920" cy="31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+mj-lt"/>
              </a:rPr>
              <a:t>Outline:</a:t>
            </a:r>
          </a:p>
          <a:p>
            <a:endParaRPr lang="en-US" altLang="zh-TW" sz="1400" b="1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Introduction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Linear regression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Task description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40402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600206" y="2852936"/>
            <a:ext cx="3569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400" b="1" dirty="0">
                <a:latin typeface="+mj-lt"/>
              </a:rPr>
              <a:t>Introduction</a:t>
            </a:r>
            <a:endParaRPr lang="zh-TW" alt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21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7141B-E3C6-4DDB-A84C-97DDF7E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regression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C0C2E6-1507-4BC6-80B4-549334BC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886700" cy="4351338"/>
          </a:xfrm>
        </p:spPr>
        <p:txBody>
          <a:bodyPr/>
          <a:lstStyle/>
          <a:p>
            <a:r>
              <a:rPr lang="en-US" altLang="zh-TW" dirty="0"/>
              <a:t>Linear regression analysis means “fitting straight line to data”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6ED76-86B2-493C-8F99-5B58B99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C1E558-84FD-4D00-9036-A84FD493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93" y="2913028"/>
            <a:ext cx="6710614" cy="39649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C835FEA-FEBC-402C-A0E6-C44702D28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636912"/>
            <a:ext cx="5953169" cy="9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7141B-E3C6-4DDB-A84C-97DDF7E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regression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6ED76-86B2-493C-8F99-5B58B99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8998CD0-C1C6-4FA7-A698-FE0AA96B0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3"/>
          <a:stretch/>
        </p:blipFill>
        <p:spPr>
          <a:xfrm>
            <a:off x="409569" y="1628800"/>
            <a:ext cx="8324862" cy="48021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8C70A57-3672-4E4C-81C9-61F0910206AC}"/>
              </a:ext>
            </a:extLst>
          </p:cNvPr>
          <p:cNvSpPr/>
          <p:nvPr/>
        </p:nvSpPr>
        <p:spPr>
          <a:xfrm>
            <a:off x="971600" y="1412776"/>
            <a:ext cx="100811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1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7141B-E3C6-4DDB-A84C-97DDF7E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6ED76-86B2-493C-8F99-5B58B99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ED4075D-D877-40CB-AE72-12B146AC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77179D0-FB10-4DD9-8D1D-0A5BA191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08747"/>
            <a:ext cx="5184576" cy="5850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BC75FA-138E-46F9-B617-5F1D7102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265251"/>
            <a:ext cx="6467280" cy="191171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4275D45-A87A-4CD3-8222-16079821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61" y="2481870"/>
            <a:ext cx="2601524" cy="82993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5BA5FEA-33CE-4FB0-8838-A0FC1066A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456" y="2553506"/>
            <a:ext cx="3514751" cy="50482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389319C-240F-45F0-9A69-FDCBED9C8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037" y="3429000"/>
            <a:ext cx="2737785" cy="9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7141B-E3C6-4DDB-A84C-97DDF7E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6ED76-86B2-493C-8F99-5B58B99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ED4075D-D877-40CB-AE72-12B146AC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0AD011-3986-4245-ABF3-E4F5D9AD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12205"/>
            <a:ext cx="8772589" cy="520068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F032EFA-2F75-4ED5-9A8F-C4BBE9FABBA6}"/>
              </a:ext>
            </a:extLst>
          </p:cNvPr>
          <p:cNvSpPr/>
          <p:nvPr/>
        </p:nvSpPr>
        <p:spPr>
          <a:xfrm>
            <a:off x="2195736" y="1690689"/>
            <a:ext cx="5472608" cy="662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HO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0C564BE-5450-4514-8B16-483987189DAB}"/>
              </a:ext>
            </a:extLst>
          </p:cNvPr>
          <p:cNvSpPr txBox="1"/>
          <p:nvPr/>
        </p:nvSpPr>
        <p:spPr>
          <a:xfrm>
            <a:off x="5047230" y="1210510"/>
            <a:ext cx="272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How to update parameter?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73537A-247B-43DC-B81D-B9F7D026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7" y="530222"/>
            <a:ext cx="8461606" cy="63143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66DC9F-674E-401B-AB44-02FB4AF79F54}"/>
              </a:ext>
            </a:extLst>
          </p:cNvPr>
          <p:cNvSpPr/>
          <p:nvPr/>
        </p:nvSpPr>
        <p:spPr>
          <a:xfrm>
            <a:off x="251520" y="2145159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C478E7-C9BC-4F86-8E67-D40F8035B233}"/>
              </a:ext>
            </a:extLst>
          </p:cNvPr>
          <p:cNvSpPr/>
          <p:nvPr/>
        </p:nvSpPr>
        <p:spPr>
          <a:xfrm>
            <a:off x="2267744" y="2204864"/>
            <a:ext cx="1154112" cy="74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70E67E-BF85-4086-BE99-94C514B6F7F2}"/>
              </a:ext>
            </a:extLst>
          </p:cNvPr>
          <p:cNvSpPr/>
          <p:nvPr/>
        </p:nvSpPr>
        <p:spPr>
          <a:xfrm>
            <a:off x="3131840" y="2013673"/>
            <a:ext cx="874464" cy="56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46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B807B6-7EBA-4707-9C11-481AD156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Adaptive Learning rate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D8434ED-E2F6-45D3-882A-E155B37E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7F38-7C13-420E-8636-23B67D0BA877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ECE397-92C2-4714-BDAC-5876AA8D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2" y="1628800"/>
            <a:ext cx="8220135" cy="4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8104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12759</TotalTime>
  <Words>1082</Words>
  <Application>Microsoft Office PowerPoint</Application>
  <PresentationFormat>如螢幕大小 (4:3)</PresentationFormat>
  <Paragraphs>146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Calibri Light</vt:lpstr>
      <vt:lpstr>Wingdings</vt:lpstr>
      <vt:lpstr>佈景主題1</vt:lpstr>
      <vt:lpstr>linear regression using gradient descent</vt:lpstr>
      <vt:lpstr>PowerPoint 簡報</vt:lpstr>
      <vt:lpstr>PowerPoint 簡報</vt:lpstr>
      <vt:lpstr>Linear regression</vt:lpstr>
      <vt:lpstr>Linear regression</vt:lpstr>
      <vt:lpstr>Gradient Descent</vt:lpstr>
      <vt:lpstr>Gradient Descent</vt:lpstr>
      <vt:lpstr>PowerPoint 簡報</vt:lpstr>
      <vt:lpstr>Adaptive Learning rate</vt:lpstr>
      <vt:lpstr>Adagrad</vt:lpstr>
      <vt:lpstr>Task Description</vt:lpstr>
      <vt:lpstr>Data description</vt:lpstr>
      <vt:lpstr>Training data</vt:lpstr>
      <vt:lpstr>Testing data</vt:lpstr>
      <vt:lpstr>Extract feature</vt:lpstr>
      <vt:lpstr>Implement linear regression</vt:lpstr>
      <vt:lpstr>adagrad</vt:lpstr>
      <vt:lpstr>Result</vt:lpstr>
      <vt:lpstr>Result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陳子齊</dc:creator>
  <cp:lastModifiedBy>TzuChi Chen</cp:lastModifiedBy>
  <cp:revision>462</cp:revision>
  <dcterms:created xsi:type="dcterms:W3CDTF">2016-08-12T12:29:34Z</dcterms:created>
  <dcterms:modified xsi:type="dcterms:W3CDTF">2020-04-12T15:42:05Z</dcterms:modified>
</cp:coreProperties>
</file>